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4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431"/>
    <p:restoredTop sz="94656"/>
  </p:normalViewPr>
  <p:slideViewPr>
    <p:cSldViewPr snapToGrid="0" snapToObjects="1">
      <p:cViewPr varScale="1">
        <p:scale>
          <a:sx n="76" d="100"/>
          <a:sy n="76" d="100"/>
        </p:scale>
        <p:origin x="21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jpeg>
</file>

<file path=ppt/media/image3.jpg>
</file>

<file path=ppt/media/image4.png>
</file>

<file path=ppt/media/image5.png>
</file>

<file path=ppt/media/image6.png>
</file>

<file path=ppt/media/image7.gif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718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52274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833014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06998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18260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55347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63865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96510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935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342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303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999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64662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900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621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954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4509A250-FF31-4206-8172-F9D3106AACB1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169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4AAD347D-5ACD-4C99-B74B-A9C85AD731AF}" type="datetimeFigureOut">
              <a:rPr lang="en-US" smtClean="0"/>
              <a:t>7/16/19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8535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  <p:sldLayoutId id="2147483736" r:id="rId12"/>
    <p:sldLayoutId id="2147483737" r:id="rId13"/>
    <p:sldLayoutId id="2147483738" r:id="rId14"/>
    <p:sldLayoutId id="2147483739" r:id="rId15"/>
    <p:sldLayoutId id="2147483740" r:id="rId16"/>
    <p:sldLayoutId id="214748374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2144D-1891-664A-A708-8ECD2C6E31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7200" dirty="0"/>
              <a:t>Lazy Prices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DFDF60-C2BC-AE4C-8430-7B24C61BD8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persistent arbitrage opportunity </a:t>
            </a:r>
          </a:p>
        </p:txBody>
      </p:sp>
    </p:spTree>
    <p:extLst>
      <p:ext uri="{BB962C8B-B14F-4D97-AF65-F5344CB8AC3E}">
        <p14:creationId xmlns:p14="http://schemas.microsoft.com/office/powerpoint/2010/main" val="9085675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8EB92-A5EF-9F4F-963B-28A4EA30A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249518"/>
            <a:ext cx="10783889" cy="140053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Hypothesis 1: Companies with significant 10-k changes underperform the 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CDA83-D3AF-4C4B-A1AE-75AA631D8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1" y="1572896"/>
            <a:ext cx="9818690" cy="1155947"/>
          </a:xfrm>
          <a:noFill/>
          <a:ln>
            <a:noFill/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0 </a:t>
            </a:r>
            <a:r>
              <a:rPr lang="en-US" sz="2400" dirty="0"/>
              <a:t>: </a:t>
            </a:r>
            <a:r>
              <a:rPr lang="en-US" sz="2400" dirty="0" err="1"/>
              <a:t>Δ</a:t>
            </a:r>
            <a:r>
              <a:rPr lang="en-US" sz="2400" dirty="0"/>
              <a:t> price</a:t>
            </a:r>
            <a:r>
              <a:rPr lang="en-US" sz="2400" baseline="-25000" dirty="0"/>
              <a:t>10k change </a:t>
            </a:r>
            <a:r>
              <a:rPr lang="en-US" sz="2400" dirty="0"/>
              <a:t>= </a:t>
            </a:r>
            <a:r>
              <a:rPr lang="en-US" sz="2400" dirty="0" err="1"/>
              <a:t>Δ</a:t>
            </a:r>
            <a:r>
              <a:rPr lang="en-US" sz="2400" dirty="0"/>
              <a:t> price</a:t>
            </a:r>
            <a:r>
              <a:rPr lang="en-US" sz="2400" baseline="-25000" dirty="0"/>
              <a:t>sp500</a:t>
            </a:r>
          </a:p>
          <a:p>
            <a:pPr marL="0" indent="0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A</a:t>
            </a:r>
            <a:r>
              <a:rPr lang="en-US" sz="2400" dirty="0"/>
              <a:t>: </a:t>
            </a:r>
            <a:r>
              <a:rPr lang="en-US" sz="2400" dirty="0" err="1"/>
              <a:t>Δ</a:t>
            </a:r>
            <a:r>
              <a:rPr lang="en-US" sz="2400" dirty="0"/>
              <a:t> price</a:t>
            </a:r>
            <a:r>
              <a:rPr lang="en-US" sz="2400" baseline="-25000" dirty="0"/>
              <a:t>10k change</a:t>
            </a:r>
            <a:r>
              <a:rPr lang="en-US" sz="2400" dirty="0"/>
              <a:t> &gt; </a:t>
            </a:r>
            <a:r>
              <a:rPr lang="en-US" sz="2400" dirty="0" err="1"/>
              <a:t>Δ</a:t>
            </a:r>
            <a:r>
              <a:rPr lang="en-US" sz="2400" dirty="0"/>
              <a:t> price</a:t>
            </a:r>
            <a:r>
              <a:rPr lang="en-US" sz="2400" baseline="-25000" dirty="0"/>
              <a:t>sp500</a:t>
            </a:r>
            <a:endParaRPr lang="en-US" sz="1800" dirty="0"/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0D60986-2BAA-CC41-8BF8-001F662D8876}"/>
              </a:ext>
            </a:extLst>
          </p:cNvPr>
          <p:cNvSpPr txBox="1">
            <a:spLocks/>
          </p:cNvSpPr>
          <p:nvPr/>
        </p:nvSpPr>
        <p:spPr>
          <a:xfrm>
            <a:off x="646110" y="2150869"/>
            <a:ext cx="10783889" cy="14005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Hypothesis 2: The Lazy prices effect persists in 2019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BAA8363-F0BE-964B-87DF-8BD423C5DB09}"/>
              </a:ext>
            </a:extLst>
          </p:cNvPr>
          <p:cNvSpPr txBox="1">
            <a:spLocks/>
          </p:cNvSpPr>
          <p:nvPr/>
        </p:nvSpPr>
        <p:spPr>
          <a:xfrm>
            <a:off x="646109" y="3314331"/>
            <a:ext cx="9818690" cy="115594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0 </a:t>
            </a:r>
            <a:r>
              <a:rPr lang="en-US" sz="2400" dirty="0"/>
              <a:t>: Mean Price</a:t>
            </a:r>
            <a:r>
              <a:rPr lang="en-US" sz="2400" baseline="-25000" dirty="0"/>
              <a:t>10k change in 2018 </a:t>
            </a:r>
            <a:r>
              <a:rPr lang="en-US" sz="2400" dirty="0"/>
              <a:t> = Mean Price</a:t>
            </a:r>
            <a:r>
              <a:rPr lang="en-US" sz="2400" baseline="-25000" dirty="0"/>
              <a:t>10k change in 2019 </a:t>
            </a:r>
          </a:p>
          <a:p>
            <a:pPr marL="0" indent="0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A</a:t>
            </a:r>
            <a:r>
              <a:rPr lang="en-US" sz="2400" dirty="0"/>
              <a:t>: Mean Price</a:t>
            </a:r>
            <a:r>
              <a:rPr lang="en-US" sz="2400" baseline="-25000" dirty="0"/>
              <a:t>10k change in 2018 </a:t>
            </a:r>
            <a:r>
              <a:rPr lang="en-US" sz="2400" dirty="0"/>
              <a:t> ≠ Mean Price</a:t>
            </a:r>
            <a:r>
              <a:rPr lang="en-US" sz="2400" baseline="-25000" dirty="0"/>
              <a:t>10k change in 2019 </a:t>
            </a:r>
            <a:endParaRPr lang="en-US" sz="1800" dirty="0"/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30A4FE3-4B6F-CE42-B398-031DEE824643}"/>
              </a:ext>
            </a:extLst>
          </p:cNvPr>
          <p:cNvSpPr/>
          <p:nvPr/>
        </p:nvSpPr>
        <p:spPr>
          <a:xfrm>
            <a:off x="646108" y="4232648"/>
            <a:ext cx="1100534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cap="all" dirty="0">
                <a:ln w="3175" cmpd="sng">
                  <a:noFill/>
                </a:ln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Hypothesis 3: Lazy price effect is continuous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4177EFC-C8B5-5D47-A5EA-081422D06723}"/>
              </a:ext>
            </a:extLst>
          </p:cNvPr>
          <p:cNvSpPr txBox="1">
            <a:spLocks/>
          </p:cNvSpPr>
          <p:nvPr/>
        </p:nvSpPr>
        <p:spPr>
          <a:xfrm>
            <a:off x="646109" y="4876641"/>
            <a:ext cx="9818690" cy="115594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0 </a:t>
            </a:r>
            <a:r>
              <a:rPr lang="en-US" sz="2400" dirty="0"/>
              <a:t>: effect smaller change = Effect Larger Change </a:t>
            </a:r>
            <a:endParaRPr lang="en-US" sz="2400" baseline="-25000" dirty="0"/>
          </a:p>
          <a:p>
            <a:pPr marL="0" indent="0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A</a:t>
            </a:r>
            <a:r>
              <a:rPr lang="en-US" sz="2400" dirty="0"/>
              <a:t>: effect smaller change ≠ Effect Larger Change </a:t>
            </a:r>
            <a:endParaRPr lang="en-US" sz="1800" dirty="0"/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73995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94311-A031-7740-8F3E-E1C782D7D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1: The average return will be different depending on how varied the 10k report is from the previous year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695039-C053-1243-A727-9768421F8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H</a:t>
            </a:r>
            <a:r>
              <a:rPr lang="en-US" sz="2800" baseline="-25000" dirty="0"/>
              <a:t>0 </a:t>
            </a:r>
            <a:r>
              <a:rPr lang="en-US" sz="2800" dirty="0"/>
              <a:t>: </a:t>
            </a:r>
            <a:r>
              <a:rPr lang="en-US" sz="2800" dirty="0" err="1"/>
              <a:t>Δ</a:t>
            </a:r>
            <a:r>
              <a:rPr lang="en-US" sz="2800" dirty="0"/>
              <a:t> price</a:t>
            </a:r>
            <a:r>
              <a:rPr lang="en-US" sz="2800" baseline="-25000" dirty="0"/>
              <a:t>10k change </a:t>
            </a:r>
            <a:r>
              <a:rPr lang="en-US" sz="2800" dirty="0"/>
              <a:t>= </a:t>
            </a:r>
            <a:r>
              <a:rPr lang="en-US" sz="2800" dirty="0" err="1"/>
              <a:t>Δ</a:t>
            </a:r>
            <a:r>
              <a:rPr lang="en-US" sz="2800" dirty="0"/>
              <a:t> price</a:t>
            </a:r>
            <a:r>
              <a:rPr lang="en-US" sz="2800" baseline="-25000" dirty="0"/>
              <a:t>sp500</a:t>
            </a:r>
          </a:p>
          <a:p>
            <a:pPr marL="0" indent="0">
              <a:buNone/>
            </a:pPr>
            <a:r>
              <a:rPr lang="en-US" sz="2800" dirty="0"/>
              <a:t>H</a:t>
            </a:r>
            <a:r>
              <a:rPr lang="en-US" sz="2800" baseline="-25000" dirty="0"/>
              <a:t>A</a:t>
            </a:r>
            <a:r>
              <a:rPr lang="en-US" sz="2800" dirty="0"/>
              <a:t>: </a:t>
            </a:r>
            <a:r>
              <a:rPr lang="en-US" sz="2800" dirty="0" err="1"/>
              <a:t>Δ</a:t>
            </a:r>
            <a:r>
              <a:rPr lang="en-US" sz="2800" dirty="0"/>
              <a:t> price</a:t>
            </a:r>
            <a:r>
              <a:rPr lang="en-US" sz="2800" baseline="-25000" dirty="0"/>
              <a:t>10k </a:t>
            </a:r>
            <a:r>
              <a:rPr lang="en-US" sz="2800" baseline="-25000"/>
              <a:t>change</a:t>
            </a:r>
            <a:r>
              <a:rPr lang="en-US" sz="2800"/>
              <a:t> &lt; </a:t>
            </a:r>
            <a:r>
              <a:rPr lang="en-US" sz="2800" dirty="0" err="1"/>
              <a:t>Δ</a:t>
            </a:r>
            <a:r>
              <a:rPr lang="en-US" sz="2800" dirty="0"/>
              <a:t> price</a:t>
            </a:r>
            <a:r>
              <a:rPr lang="en-US" sz="2800" baseline="-25000" dirty="0"/>
              <a:t>sp500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r>
              <a:rPr lang="en-US" sz="3200" dirty="0"/>
              <a:t>P-Value = 8.191741499293817e-12</a:t>
            </a:r>
          </a:p>
        </p:txBody>
      </p:sp>
    </p:spTree>
    <p:extLst>
      <p:ext uri="{BB962C8B-B14F-4D97-AF65-F5344CB8AC3E}">
        <p14:creationId xmlns:p14="http://schemas.microsoft.com/office/powerpoint/2010/main" val="1948214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8395E-D9BF-5C40-86DC-FE7616965E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Hypothesis 2: The Lazy prices effect persists in 2019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4F455-AEFB-764C-8733-1A1E987248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statistic=-0.598651901429536, </a:t>
            </a:r>
            <a:r>
              <a:rPr lang="en-US" dirty="0" err="1"/>
              <a:t>pvalue</a:t>
            </a:r>
            <a:r>
              <a:rPr lang="en-US" dirty="0"/>
              <a:t>=0.553240269431968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EABB8D7-D280-8641-AA75-F3FD2773592F}"/>
              </a:ext>
            </a:extLst>
          </p:cNvPr>
          <p:cNvSpPr txBox="1">
            <a:spLocks/>
          </p:cNvSpPr>
          <p:nvPr/>
        </p:nvSpPr>
        <p:spPr>
          <a:xfrm>
            <a:off x="1141413" y="2501655"/>
            <a:ext cx="9818690" cy="1155947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0 </a:t>
            </a:r>
            <a:r>
              <a:rPr lang="en-US" sz="2400" dirty="0"/>
              <a:t>: Mean Price</a:t>
            </a:r>
            <a:r>
              <a:rPr lang="en-US" sz="2400" baseline="-25000" dirty="0"/>
              <a:t>10k change in 2018 </a:t>
            </a:r>
            <a:r>
              <a:rPr lang="en-US" sz="2400" dirty="0"/>
              <a:t> = Mean Price</a:t>
            </a:r>
            <a:r>
              <a:rPr lang="en-US" sz="2400" baseline="-25000" dirty="0"/>
              <a:t>10k change in 2019 </a:t>
            </a:r>
          </a:p>
          <a:p>
            <a:pPr marL="0" indent="0">
              <a:buNone/>
            </a:pPr>
            <a:r>
              <a:rPr lang="en-US" sz="2400" dirty="0"/>
              <a:t>H</a:t>
            </a:r>
            <a:r>
              <a:rPr lang="en-US" sz="2400" baseline="-25000" dirty="0"/>
              <a:t>A</a:t>
            </a:r>
            <a:r>
              <a:rPr lang="en-US" sz="2400" dirty="0"/>
              <a:t>: Mean Price</a:t>
            </a:r>
            <a:r>
              <a:rPr lang="en-US" sz="2400" baseline="-25000" dirty="0"/>
              <a:t>10k change in 2018 </a:t>
            </a:r>
            <a:r>
              <a:rPr lang="en-US" sz="2400" dirty="0"/>
              <a:t> ≠ Mean Price</a:t>
            </a:r>
            <a:r>
              <a:rPr lang="en-US" sz="2400" baseline="-25000" dirty="0"/>
              <a:t>10k change in 2019 </a:t>
            </a:r>
            <a:endParaRPr lang="en-US" sz="1800" dirty="0"/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49165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0EE71-9613-5147-AA63-7F2B212C0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000" dirty="0"/>
              <a:t>Hypothesis 3: </a:t>
            </a:r>
            <a:r>
              <a:rPr lang="en-US" sz="4000" dirty="0">
                <a:gradFill flip="none" rotWithShape="1">
                  <a:gsLst>
                    <a:gs pos="0">
                      <a:prstClr val="white"/>
                    </a:gs>
                    <a:gs pos="100000">
                      <a:prstClr val="white">
                        <a:lumMod val="65000"/>
                      </a:prstClr>
                    </a:gs>
                  </a:gsLst>
                  <a:lin ang="5580000" scaled="0"/>
                  <a:tileRect/>
                </a:gra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Hypothesis 3: Lazy price effect is continuous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9D748-446F-894F-ABCD-578B2808A6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14" y="2362201"/>
            <a:ext cx="5212291" cy="3022599"/>
          </a:xfrm>
        </p:spPr>
        <p:txBody>
          <a:bodyPr>
            <a:normAutofit/>
          </a:bodyPr>
          <a:lstStyle/>
          <a:p>
            <a:r>
              <a:rPr lang="en-US" sz="2800" dirty="0">
                <a:effectLst/>
              </a:rPr>
              <a:t>H</a:t>
            </a:r>
            <a:r>
              <a:rPr lang="en-US" sz="2800" baseline="-25000" dirty="0">
                <a:effectLst/>
              </a:rPr>
              <a:t>0</a:t>
            </a:r>
            <a:r>
              <a:rPr lang="en-US" sz="2800" dirty="0">
                <a:effectLst/>
              </a:rPr>
              <a:t>: Q</a:t>
            </a:r>
            <a:r>
              <a:rPr lang="el-GR" sz="2800" baseline="-25000" dirty="0">
                <a:effectLst/>
              </a:rPr>
              <a:t>1</a:t>
            </a:r>
            <a:r>
              <a:rPr lang="el-GR" sz="2800" dirty="0">
                <a:effectLst/>
              </a:rPr>
              <a:t> = </a:t>
            </a:r>
            <a:r>
              <a:rPr lang="en-US" sz="2800" dirty="0">
                <a:effectLst/>
              </a:rPr>
              <a:t>Q</a:t>
            </a:r>
            <a:r>
              <a:rPr lang="el-GR" sz="2800" baseline="-25000" dirty="0">
                <a:effectLst/>
              </a:rPr>
              <a:t>2</a:t>
            </a:r>
            <a:r>
              <a:rPr lang="el-GR" sz="2800" dirty="0">
                <a:effectLst/>
              </a:rPr>
              <a:t> = </a:t>
            </a:r>
            <a:r>
              <a:rPr lang="en-US" sz="2800" dirty="0">
                <a:effectLst/>
              </a:rPr>
              <a:t>Q</a:t>
            </a:r>
            <a:r>
              <a:rPr lang="el-GR" sz="2800" baseline="-25000" dirty="0">
                <a:effectLst/>
              </a:rPr>
              <a:t>3</a:t>
            </a:r>
            <a:r>
              <a:rPr lang="el-GR" sz="2800" dirty="0">
                <a:effectLst/>
              </a:rPr>
              <a:t> = </a:t>
            </a:r>
            <a:r>
              <a:rPr lang="en-US" sz="2800" dirty="0">
                <a:effectLst/>
              </a:rPr>
              <a:t>Q</a:t>
            </a:r>
            <a:r>
              <a:rPr lang="el-GR" sz="2800" baseline="-25000" dirty="0">
                <a:effectLst/>
              </a:rPr>
              <a:t>4</a:t>
            </a:r>
            <a:r>
              <a:rPr lang="en-US" sz="2800" baseline="-25000" dirty="0">
                <a:effectLst/>
              </a:rPr>
              <a:t> </a:t>
            </a:r>
            <a:r>
              <a:rPr lang="el-GR" sz="2800" dirty="0">
                <a:effectLst/>
              </a:rPr>
              <a:t> = </a:t>
            </a:r>
            <a:r>
              <a:rPr lang="en-US" sz="2800" dirty="0">
                <a:effectLst/>
              </a:rPr>
              <a:t>Q</a:t>
            </a:r>
            <a:r>
              <a:rPr lang="en-US" sz="2800" baseline="-25000" dirty="0">
                <a:effectLst/>
              </a:rPr>
              <a:t>5</a:t>
            </a:r>
            <a:endParaRPr lang="el-GR" sz="2800" dirty="0">
              <a:effectLst/>
            </a:endParaRPr>
          </a:p>
          <a:p>
            <a:r>
              <a:rPr lang="en-US" sz="2800" dirty="0">
                <a:effectLst/>
              </a:rPr>
              <a:t>H</a:t>
            </a:r>
            <a:r>
              <a:rPr lang="en-US" sz="2800" baseline="-25000" dirty="0">
                <a:effectLst/>
              </a:rPr>
              <a:t>1</a:t>
            </a:r>
            <a:r>
              <a:rPr lang="en-US" sz="2800" dirty="0">
                <a:effectLst/>
              </a:rPr>
              <a:t>: Q</a:t>
            </a:r>
            <a:r>
              <a:rPr lang="el-GR" sz="2800" baseline="-25000" dirty="0">
                <a:effectLst/>
              </a:rPr>
              <a:t>1</a:t>
            </a:r>
            <a:r>
              <a:rPr lang="el-GR" sz="2800" dirty="0">
                <a:effectLst/>
              </a:rPr>
              <a:t> </a:t>
            </a:r>
            <a:r>
              <a:rPr lang="en-US" sz="2800" dirty="0">
                <a:effectLst/>
              </a:rPr>
              <a:t>&lt;Q</a:t>
            </a:r>
            <a:r>
              <a:rPr lang="el-GR" sz="2800" baseline="-25000" dirty="0">
                <a:effectLst/>
              </a:rPr>
              <a:t>2</a:t>
            </a:r>
            <a:r>
              <a:rPr lang="el-GR" sz="2800" dirty="0">
                <a:effectLst/>
              </a:rPr>
              <a:t> </a:t>
            </a:r>
            <a:r>
              <a:rPr lang="en-US" sz="2800" dirty="0">
                <a:effectLst/>
              </a:rPr>
              <a:t>&lt;</a:t>
            </a:r>
            <a:r>
              <a:rPr lang="el-GR" sz="2800" dirty="0">
                <a:effectLst/>
              </a:rPr>
              <a:t> </a:t>
            </a:r>
            <a:r>
              <a:rPr lang="en-US" sz="2800" dirty="0">
                <a:effectLst/>
              </a:rPr>
              <a:t>Q</a:t>
            </a:r>
            <a:r>
              <a:rPr lang="el-GR" sz="2800" baseline="-25000" dirty="0">
                <a:effectLst/>
              </a:rPr>
              <a:t>3</a:t>
            </a:r>
            <a:r>
              <a:rPr lang="el-GR" sz="2800" dirty="0">
                <a:effectLst/>
              </a:rPr>
              <a:t> </a:t>
            </a:r>
            <a:r>
              <a:rPr lang="en-US" sz="2800" dirty="0">
                <a:effectLst/>
              </a:rPr>
              <a:t>&lt;Q</a:t>
            </a:r>
            <a:r>
              <a:rPr lang="el-GR" sz="2800" baseline="-25000" dirty="0">
                <a:effectLst/>
              </a:rPr>
              <a:t>4</a:t>
            </a:r>
            <a:r>
              <a:rPr lang="en-US" sz="2800" baseline="-25000" dirty="0">
                <a:effectLst/>
              </a:rPr>
              <a:t> </a:t>
            </a:r>
            <a:r>
              <a:rPr lang="el-GR" sz="2800" dirty="0">
                <a:effectLst/>
              </a:rPr>
              <a:t> </a:t>
            </a:r>
            <a:r>
              <a:rPr lang="en-US" sz="2800" dirty="0">
                <a:effectLst/>
              </a:rPr>
              <a:t>&lt;</a:t>
            </a:r>
            <a:r>
              <a:rPr lang="el-GR" sz="2800" dirty="0">
                <a:effectLst/>
              </a:rPr>
              <a:t> </a:t>
            </a:r>
            <a:r>
              <a:rPr lang="en-US" sz="2800" dirty="0">
                <a:effectLst/>
              </a:rPr>
              <a:t>Q</a:t>
            </a:r>
            <a:r>
              <a:rPr lang="en-US" sz="2800" baseline="-25000" dirty="0">
                <a:effectLst/>
              </a:rPr>
              <a:t>5</a:t>
            </a:r>
            <a:endParaRPr lang="en-US" sz="2800" dirty="0">
              <a:effectLst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B553146-7849-E248-8AC1-E9822BB20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78328"/>
            <a:ext cx="5309370" cy="4693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738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wooden table&#10;&#10;Description automatically generated">
            <a:extLst>
              <a:ext uri="{FF2B5EF4-FFF2-40B4-BE49-F238E27FC236}">
                <a16:creationId xmlns:a16="http://schemas.microsoft.com/office/drawing/2014/main" id="{4F6E8815-4D62-714C-B1F2-1B2DE6C4C8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4446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721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wearing a suit and tie smiling at the camera&#10;&#10;Description automatically generated">
            <a:extLst>
              <a:ext uri="{FF2B5EF4-FFF2-40B4-BE49-F238E27FC236}">
                <a16:creationId xmlns:a16="http://schemas.microsoft.com/office/drawing/2014/main" id="{770FA505-71D8-FF41-B2B8-CD2A6A4984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7358" b="773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426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2199F-7014-BB46-8B5A-6F0E42266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299" y="0"/>
            <a:ext cx="9905998" cy="1219200"/>
          </a:xfrm>
        </p:spPr>
        <p:txBody>
          <a:bodyPr>
            <a:normAutofit/>
          </a:bodyPr>
          <a:lstStyle/>
          <a:p>
            <a:pPr algn="ctr"/>
            <a:r>
              <a:rPr lang="en-US" sz="4400" u="sng" dirty="0"/>
              <a:t>10K Report from SEC Edgar DB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117DC2C-6466-764A-88AC-0FBE42C8B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8482" y="1354667"/>
            <a:ext cx="7865919" cy="5090862"/>
          </a:xfrm>
          <a:ln w="25400">
            <a:solidFill>
              <a:schemeClr val="tx1">
                <a:alpha val="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46370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79F5AF96-84A7-0E46-A753-823B9078D5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5124" b="15651"/>
          <a:stretch/>
        </p:blipFill>
        <p:spPr>
          <a:xfrm>
            <a:off x="3335866" y="1329267"/>
            <a:ext cx="8297332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54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C2B82-FE62-024B-BC61-FD2A01530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562279">
            <a:off x="846286" y="830205"/>
            <a:ext cx="9252154" cy="3123023"/>
          </a:xfrm>
        </p:spPr>
        <p:txBody>
          <a:bodyPr>
            <a:normAutofit/>
          </a:bodyPr>
          <a:lstStyle/>
          <a:p>
            <a:r>
              <a:rPr lang="en-US" sz="6000" b="1" dirty="0"/>
              <a:t>Free Lunch?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9318346-B9D5-4312-93C9-AB983837D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6202680"/>
            <a:ext cx="454556" cy="4571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6392CFE-F106-2046-9C98-0E3F518F23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9637" y="2052213"/>
            <a:ext cx="4196185" cy="419618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9306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742A6-E3AB-A84E-8E05-CB2E771D3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S&amp;P 500 Case 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53F84-4D87-FE40-AD71-C271A0DE9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000" dirty="0"/>
              <a:t>S&amp;P 500 is the watched and analyzed American stock index</a:t>
            </a:r>
          </a:p>
          <a:p>
            <a:r>
              <a:rPr lang="en-US" sz="3000" dirty="0"/>
              <a:t>If Lazy Prices are true for the S&amp;P it would follow that it is possibly true for the market in general</a:t>
            </a:r>
          </a:p>
        </p:txBody>
      </p:sp>
    </p:spTree>
    <p:extLst>
      <p:ext uri="{BB962C8B-B14F-4D97-AF65-F5344CB8AC3E}">
        <p14:creationId xmlns:p14="http://schemas.microsoft.com/office/powerpoint/2010/main" val="2372980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EB349-76AC-5141-8D0C-04B4F10C28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D7B8C-C8F6-D64D-8D3E-A1A9B8612C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Scraped 10 K reports from SEC Edgar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Parsed file to remove numerical tables and HTML tags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Created measure of year on year score based on Jaccard Similarity.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Obtained the daily close prices for the S&amp;P 500 Components for the past 5 years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Transformed the data to the 8 month percentage change in the stock price from the start of the year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CA0AF9-A30E-C849-A6AF-B44D36497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733" y="321225"/>
            <a:ext cx="4955116" cy="248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3498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7E8CE-23B4-224D-836F-BA3D70E66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1DB5DC-9265-5E4E-8071-DD9396F6BE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610599-57BA-CE4B-BE12-2F3D579F0B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417" y="2044699"/>
            <a:ext cx="6343650" cy="4424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23915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{C8DA0938-7C27-5941-9058-A6C7FE99E98A}tf10001063</Template>
  <TotalTime>390</TotalTime>
  <Words>311</Words>
  <Application>Microsoft Macintosh PowerPoint</Application>
  <PresentationFormat>Widescreen</PresentationFormat>
  <Paragraphs>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Century Gothic</vt:lpstr>
      <vt:lpstr>Mesh</vt:lpstr>
      <vt:lpstr>Lazy Prices</vt:lpstr>
      <vt:lpstr>PowerPoint Presentation</vt:lpstr>
      <vt:lpstr>PowerPoint Presentation</vt:lpstr>
      <vt:lpstr>10K Report from SEC Edgar DB</vt:lpstr>
      <vt:lpstr>PowerPoint Presentation</vt:lpstr>
      <vt:lpstr>Free Lunch?</vt:lpstr>
      <vt:lpstr>S&amp;P 500 Case Study</vt:lpstr>
      <vt:lpstr>Methodology</vt:lpstr>
      <vt:lpstr>Exploratory Data Analysis</vt:lpstr>
      <vt:lpstr>Hypothesis 1: Companies with significant 10-k changes underperform the market</vt:lpstr>
      <vt:lpstr>Hypothesis 1: The average return will be different depending on how varied the 10k report is from the previous year</vt:lpstr>
      <vt:lpstr>Hypothesis 2: The Lazy prices effect persists in 2019 </vt:lpstr>
      <vt:lpstr>Hypothesis 3: Hypothesis 3: Lazy price effect is continuous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Lazy Prices</dc:title>
  <dc:creator>Matthew Wasserman</dc:creator>
  <cp:lastModifiedBy>Matthew Wasserman</cp:lastModifiedBy>
  <cp:revision>13</cp:revision>
  <dcterms:created xsi:type="dcterms:W3CDTF">2019-07-15T20:59:09Z</dcterms:created>
  <dcterms:modified xsi:type="dcterms:W3CDTF">2019-07-16T21:21:58Z</dcterms:modified>
</cp:coreProperties>
</file>